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1" r:id="rId1"/>
  </p:sldMasterIdLst>
  <p:notesMasterIdLst>
    <p:notesMasterId r:id="rId11"/>
  </p:notesMasterIdLst>
  <p:sldIdLst>
    <p:sldId id="256" r:id="rId2"/>
    <p:sldId id="329" r:id="rId3"/>
    <p:sldId id="317" r:id="rId4"/>
    <p:sldId id="336" r:id="rId5"/>
    <p:sldId id="318" r:id="rId6"/>
    <p:sldId id="335" r:id="rId7"/>
    <p:sldId id="337" r:id="rId8"/>
    <p:sldId id="319" r:id="rId9"/>
    <p:sldId id="338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CD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5" autoAdjust="0"/>
  </p:normalViewPr>
  <p:slideViewPr>
    <p:cSldViewPr snapToGrid="0" snapToObjects="1">
      <p:cViewPr varScale="1">
        <p:scale>
          <a:sx n="99" d="100"/>
          <a:sy n="99" d="100"/>
        </p:scale>
        <p:origin x="555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85D4B82-AF90-4616-B567-DE51DADE8D50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9043DDF-D3C1-434C-BCF5-5DC87720E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277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2205F7-774C-41FE-BC46-B22651FBF6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94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0B94D-A521-46EE-B7F5-4BA3F4301BCA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20886-F6E9-4CBF-8259-4E7DB1628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A24BF-081D-49AC-A026-F19E4F7FA25A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4974C-9357-40CF-ACDA-AB42215C3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39585-36DD-4A74-A794-7A48000AF91F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19F92-E4CF-458E-AFE5-76FBC1F96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1E94F-8B02-4360-A2CC-33946FA9BE59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F6908-9485-4972-ACD0-BBF3A1A9B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B20BC-27BE-4CC2-ABAF-76BC04E36B1D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8BF19-2065-4DC6-A08A-9AAC7A15F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3002-4CF8-4D9C-8491-D61799876690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827E3-29BC-4DA0-B3A1-F92EEB55E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51B68-9562-415F-8E4F-5544E4BF9781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3C694-D3F0-486B-8B84-8B0B06EF5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4AC7E-C390-490E-A750-94110D4E5E2D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76FB8-0604-429E-B37A-2CBE9BED4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68D1C-121D-4487-91A2-8426BB50936D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0F109-8107-4180-B0E1-D1114C9D8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86513-A47D-4882-A586-2D551657642A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EFAAC-F632-4B15-8FE5-F84443BFD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E4A3F7-FF42-4465-899E-F10F9E30EF22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4FB0B-8889-44FE-BE50-EA01FDACA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2" r:id="rId2"/>
    <p:sldLayoutId id="2147483814" r:id="rId3"/>
    <p:sldLayoutId id="2147483811" r:id="rId4"/>
    <p:sldLayoutId id="2147483810" r:id="rId5"/>
    <p:sldLayoutId id="2147483809" r:id="rId6"/>
    <p:sldLayoutId id="2147483815" r:id="rId7"/>
    <p:sldLayoutId id="2147483816" r:id="rId8"/>
    <p:sldLayoutId id="2147483808" r:id="rId9"/>
    <p:sldLayoutId id="2147483817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1600200" y="9525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orbel" pitchFamily="34" charset="0"/>
            </a:endParaRPr>
          </a:p>
        </p:txBody>
      </p:sp>
      <p:pic>
        <p:nvPicPr>
          <p:cNvPr id="14341" name="P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6475" y="311150"/>
            <a:ext cx="2371725" cy="296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/>
            </a:r>
            <a:br>
              <a:rPr lang="en-NZ" dirty="0"/>
            </a:br>
            <a:r>
              <a:rPr lang="en-NZ" dirty="0"/>
              <a:t>Recertification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/>
              <a:t>OCNZ Conference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ED273D-7B66-4632-9116-29829D097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Aims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43E7C5-9F85-40DE-B3C3-0769D5BA2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3593"/>
            <a:ext cx="8229600" cy="4847208"/>
          </a:xfrm>
        </p:spPr>
        <p:txBody>
          <a:bodyPr/>
          <a:lstStyle/>
          <a:p>
            <a:endParaRPr lang="en-NZ" dirty="0"/>
          </a:p>
          <a:p>
            <a:r>
              <a:rPr lang="en-NZ" dirty="0"/>
              <a:t>To consider what is already being done in the realm of Quality Assurance in practice</a:t>
            </a:r>
          </a:p>
          <a:p>
            <a:endParaRPr lang="en-NZ" dirty="0"/>
          </a:p>
          <a:p>
            <a:r>
              <a:rPr lang="en-NZ" dirty="0"/>
              <a:t>To gather your views on what a recertification scheme could look like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335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D742A9-4C6D-4658-BAB6-E6BBB1561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Aims of Recertification Activities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CC1155-C243-43EB-8F62-8B8BF11FB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Activities are relevant across the Capabilities</a:t>
            </a:r>
          </a:p>
          <a:p>
            <a:pPr lvl="1"/>
            <a:r>
              <a:rPr lang="en-NZ" dirty="0"/>
              <a:t>Balanced across an individual’s own practice</a:t>
            </a:r>
          </a:p>
          <a:p>
            <a:endParaRPr lang="en-NZ" dirty="0"/>
          </a:p>
          <a:p>
            <a:r>
              <a:rPr lang="en-NZ" dirty="0"/>
              <a:t>Activities create change in practice</a:t>
            </a:r>
          </a:p>
          <a:p>
            <a:endParaRPr lang="en-NZ" dirty="0"/>
          </a:p>
          <a:p>
            <a:r>
              <a:rPr lang="en-NZ" dirty="0"/>
              <a:t>Activities benefit patients</a:t>
            </a:r>
          </a:p>
          <a:p>
            <a:endParaRPr lang="en-NZ" dirty="0"/>
          </a:p>
          <a:p>
            <a:r>
              <a:rPr lang="en-NZ" dirty="0"/>
              <a:t>Activities are recorded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FC694C8-EAAA-4453-BCF8-0646A3C45D7A}"/>
              </a:ext>
            </a:extLst>
          </p:cNvPr>
          <p:cNvSpPr txBox="1"/>
          <p:nvPr/>
        </p:nvSpPr>
        <p:spPr>
          <a:xfrm>
            <a:off x="2508850" y="6216134"/>
            <a:ext cx="6635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err="1"/>
              <a:t>GOsC</a:t>
            </a:r>
            <a:r>
              <a:rPr lang="en-NZ" dirty="0"/>
              <a:t> (2018) Continuing Professional Development Guidelines</a:t>
            </a:r>
          </a:p>
        </p:txBody>
      </p:sp>
    </p:spTree>
    <p:extLst>
      <p:ext uri="{BB962C8B-B14F-4D97-AF65-F5344CB8AC3E}">
        <p14:creationId xmlns:p14="http://schemas.microsoft.com/office/powerpoint/2010/main" val="2126707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C9D85F-0BC3-4CA7-A21F-CC9A9C64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Practitioner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C544A1-817F-46F8-B0F1-CB0D68D9D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5291"/>
            <a:ext cx="8229600" cy="4625975"/>
          </a:xfrm>
        </p:spPr>
        <p:txBody>
          <a:bodyPr/>
          <a:lstStyle/>
          <a:p>
            <a:r>
              <a:rPr lang="en-NZ" sz="2800" dirty="0"/>
              <a:t>A good scheme requires osteopaths:</a:t>
            </a:r>
          </a:p>
          <a:p>
            <a:pPr lvl="1"/>
            <a:r>
              <a:rPr lang="en-NZ" sz="2600" dirty="0"/>
              <a:t>Creating a respectful environment where colleagues can share details of their practice openly</a:t>
            </a:r>
          </a:p>
          <a:p>
            <a:pPr lvl="1"/>
            <a:r>
              <a:rPr lang="en-NZ" sz="2600" dirty="0"/>
              <a:t>Having the skills to give and receive feedback constructively</a:t>
            </a:r>
          </a:p>
          <a:p>
            <a:pPr lvl="1"/>
            <a:r>
              <a:rPr lang="en-NZ" sz="2600" dirty="0"/>
              <a:t>Demonstrating attitudes of curiosity and the ability to learn from every encounter with colleagues</a:t>
            </a:r>
          </a:p>
          <a:p>
            <a:pPr lvl="1"/>
            <a:r>
              <a:rPr lang="en-NZ" sz="2600" dirty="0"/>
              <a:t>Valuing the new knowledge and insights that colleagues and patients can bring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FCBD121-2705-47CB-8F04-F468D7B55005}"/>
              </a:ext>
            </a:extLst>
          </p:cNvPr>
          <p:cNvSpPr txBox="1"/>
          <p:nvPr/>
        </p:nvSpPr>
        <p:spPr>
          <a:xfrm>
            <a:off x="3228598" y="6511266"/>
            <a:ext cx="59154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err="1"/>
              <a:t>GOsC</a:t>
            </a:r>
            <a:r>
              <a:rPr lang="en-NZ" sz="1600" dirty="0"/>
              <a:t> (2018) Continuing Professional Development Guidelines</a:t>
            </a:r>
          </a:p>
        </p:txBody>
      </p:sp>
    </p:spTree>
    <p:extLst>
      <p:ext uri="{BB962C8B-B14F-4D97-AF65-F5344CB8AC3E}">
        <p14:creationId xmlns:p14="http://schemas.microsoft.com/office/powerpoint/2010/main" val="4108668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AF70386E-58FF-4678-8937-678ED296A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Components of a ‘Good’ Scheme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1F418D-0F1E-47AA-B24D-3FE665655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412" indent="-514350">
              <a:buFont typeface="+mj-lt"/>
              <a:buAutoNum type="arabicPeriod"/>
            </a:pPr>
            <a:r>
              <a:rPr lang="en-NZ" dirty="0"/>
              <a:t>A way to accurately assess learning needs</a:t>
            </a:r>
          </a:p>
          <a:p>
            <a:pPr marL="633412" indent="-514350">
              <a:buFont typeface="+mj-lt"/>
              <a:buAutoNum type="arabicPeriod"/>
            </a:pPr>
            <a:endParaRPr lang="en-NZ" dirty="0"/>
          </a:p>
          <a:p>
            <a:pPr marL="633412" indent="-514350">
              <a:buFont typeface="+mj-lt"/>
              <a:buAutoNum type="arabicPeriod"/>
            </a:pPr>
            <a:r>
              <a:rPr lang="en-NZ" dirty="0"/>
              <a:t>Development of a plan to address those needs</a:t>
            </a:r>
          </a:p>
          <a:p>
            <a:pPr marL="633412" indent="-514350">
              <a:buFont typeface="+mj-lt"/>
              <a:buAutoNum type="arabicPeriod"/>
            </a:pPr>
            <a:endParaRPr lang="en-NZ" dirty="0"/>
          </a:p>
          <a:p>
            <a:pPr marL="633412" indent="-514350">
              <a:buFont typeface="+mj-lt"/>
              <a:buAutoNum type="arabicPeriod"/>
            </a:pPr>
            <a:r>
              <a:rPr lang="en-NZ" dirty="0"/>
              <a:t>Access to a range of appropriate activities that suit individual learning styles and are likely to improve practice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76315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AF70386E-58FF-4678-8937-678ED296A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Components of a ‘Good’ Scheme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1F418D-0F1E-47AA-B24D-3FE665655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412" indent="-514350">
              <a:buFont typeface="+mj-lt"/>
              <a:buAutoNum type="arabicPeriod" startAt="4"/>
            </a:pPr>
            <a:r>
              <a:rPr lang="en-NZ" dirty="0"/>
              <a:t>Peer interaction to reduce the risk of professional isolation</a:t>
            </a:r>
          </a:p>
          <a:p>
            <a:pPr marL="633412" indent="-514350">
              <a:buFont typeface="+mj-lt"/>
              <a:buAutoNum type="arabicPeriod" startAt="4"/>
            </a:pPr>
            <a:endParaRPr lang="en-NZ" dirty="0"/>
          </a:p>
          <a:p>
            <a:pPr marL="633412" indent="-514350">
              <a:buFont typeface="+mj-lt"/>
              <a:buAutoNum type="arabicPeriod" startAt="4"/>
            </a:pPr>
            <a:r>
              <a:rPr lang="en-NZ" dirty="0"/>
              <a:t>An avenue for formal peer (and sometimes patient) feedback</a:t>
            </a:r>
          </a:p>
          <a:p>
            <a:pPr marL="633412" indent="-514350">
              <a:buFont typeface="+mj-lt"/>
              <a:buAutoNum type="arabicPeriod" startAt="4"/>
            </a:pPr>
            <a:endParaRPr lang="en-NZ" dirty="0"/>
          </a:p>
          <a:p>
            <a:pPr marL="633412" indent="-514350">
              <a:buFont typeface="+mj-lt"/>
              <a:buAutoNum type="arabicPeriod" startAt="4"/>
            </a:pPr>
            <a:r>
              <a:rPr lang="en-NZ" dirty="0"/>
              <a:t>Reflection on learning in terms of practice improvement</a:t>
            </a:r>
          </a:p>
          <a:p>
            <a:endParaRPr lang="en-NZ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7E6DCF5-0BEA-4C29-894E-46944519DB73}"/>
              </a:ext>
            </a:extLst>
          </p:cNvPr>
          <p:cNvSpPr txBox="1"/>
          <p:nvPr/>
        </p:nvSpPr>
        <p:spPr>
          <a:xfrm>
            <a:off x="1548384" y="6333220"/>
            <a:ext cx="7417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Heslop, R. (2019) Continuing competence requirements for osteopaths</a:t>
            </a:r>
          </a:p>
        </p:txBody>
      </p:sp>
    </p:spTree>
    <p:extLst>
      <p:ext uri="{BB962C8B-B14F-4D97-AF65-F5344CB8AC3E}">
        <p14:creationId xmlns:p14="http://schemas.microsoft.com/office/powerpoint/2010/main" val="2757407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02DE7C-F4CF-4562-859A-215FEC205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Selected Aspirational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7861D0-33BF-43D7-8A48-5EEBBB87B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Continuing Competence Programmes should:</a:t>
            </a:r>
          </a:p>
          <a:p>
            <a:pPr lvl="1"/>
            <a:r>
              <a:rPr lang="en-NZ" sz="2600" dirty="0"/>
              <a:t>Be developed along with [practitioners], with quality healthcare for patients as it’s primary purpose</a:t>
            </a:r>
          </a:p>
          <a:p>
            <a:pPr lvl="1"/>
            <a:r>
              <a:rPr lang="en-NZ" sz="2600" dirty="0"/>
              <a:t>Be built on an expectation that learning is ongoing and integrated into practice, not a point-in-time administrative requirement</a:t>
            </a:r>
          </a:p>
          <a:p>
            <a:pPr lvl="1"/>
            <a:r>
              <a:rPr lang="en-NZ" sz="2600" dirty="0"/>
              <a:t>Not impose a disproportionate administrative or financial burden</a:t>
            </a:r>
          </a:p>
          <a:p>
            <a:pPr lvl="1"/>
            <a:r>
              <a:rPr lang="en-NZ" sz="2600" dirty="0"/>
              <a:t>Employ a variety of interactive learning techniques and address accepted and relevant competencies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43BC5FA-015E-4FF9-8EE7-2B1C958430D6}"/>
              </a:ext>
            </a:extLst>
          </p:cNvPr>
          <p:cNvSpPr txBox="1"/>
          <p:nvPr/>
        </p:nvSpPr>
        <p:spPr>
          <a:xfrm>
            <a:off x="3243072" y="6308836"/>
            <a:ext cx="554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IAMRA (2018) Statement on Continued Competency</a:t>
            </a:r>
          </a:p>
        </p:txBody>
      </p:sp>
    </p:spTree>
    <p:extLst>
      <p:ext uri="{BB962C8B-B14F-4D97-AF65-F5344CB8AC3E}">
        <p14:creationId xmlns:p14="http://schemas.microsoft.com/office/powerpoint/2010/main" val="3503530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1C8BF-C52A-442E-80D1-46CFA7118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Benefits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C0C00C01-C727-468F-9BF5-AE7C1B4D3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For [practitioners], a well-managed and constructed Continued Competency system can encourage self-reflection and foster their intrinsic motivation to improve, thereby affirming their inherent professionalism.  It can also add structure to [practitioners’] learning efforts, making these more efficient, effective, and meaningful.</a:t>
            </a:r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E1D2702-7EF3-4C69-8C7E-5EAFF5573AA9}"/>
              </a:ext>
            </a:extLst>
          </p:cNvPr>
          <p:cNvSpPr txBox="1"/>
          <p:nvPr/>
        </p:nvSpPr>
        <p:spPr>
          <a:xfrm>
            <a:off x="3243072" y="6308836"/>
            <a:ext cx="554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IAMRA (2018) Statement on Continued Competency</a:t>
            </a:r>
          </a:p>
        </p:txBody>
      </p:sp>
    </p:spTree>
    <p:extLst>
      <p:ext uri="{BB962C8B-B14F-4D97-AF65-F5344CB8AC3E}">
        <p14:creationId xmlns:p14="http://schemas.microsoft.com/office/powerpoint/2010/main" val="1828311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2D3512-2A74-4751-A8E0-49456C8D0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Proposed CCP Learning Cycle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E0DA2839-D327-4547-AE74-75928E48F6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33729"/>
            <a:ext cx="8229600" cy="46742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2C76388-2670-404F-9425-C3451EB0EBC6}"/>
              </a:ext>
            </a:extLst>
          </p:cNvPr>
          <p:cNvSpPr txBox="1"/>
          <p:nvPr/>
        </p:nvSpPr>
        <p:spPr>
          <a:xfrm>
            <a:off x="1548384" y="6333220"/>
            <a:ext cx="7417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Heslop, R. (2019) Continuing competence requirements for osteopaths</a:t>
            </a:r>
          </a:p>
        </p:txBody>
      </p:sp>
    </p:spTree>
    <p:extLst>
      <p:ext uri="{BB962C8B-B14F-4D97-AF65-F5344CB8AC3E}">
        <p14:creationId xmlns:p14="http://schemas.microsoft.com/office/powerpoint/2010/main" val="1799476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27 Aug OCNZ Regional Conf.pptx</Template>
  <TotalTime>8712</TotalTime>
  <Words>365</Words>
  <Application>Microsoft Office PowerPoint</Application>
  <PresentationFormat>On-screen Show (4:3)</PresentationFormat>
  <Paragraphs>50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 Recertification Design</vt:lpstr>
      <vt:lpstr>Aims</vt:lpstr>
      <vt:lpstr>Aims of Recertification Activities</vt:lpstr>
      <vt:lpstr>Practitioner Characteristics</vt:lpstr>
      <vt:lpstr>Components of a ‘Good’ Scheme</vt:lpstr>
      <vt:lpstr>Components of a ‘Good’ Scheme</vt:lpstr>
      <vt:lpstr>Selected Aspirational Principles</vt:lpstr>
      <vt:lpstr>Benefits</vt:lpstr>
      <vt:lpstr>Proposed CCP Learning Cycle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Osteopathic  Scope of Practice Reform</dc:title>
  <dc:creator>Stiofan Mac Suibhne</dc:creator>
  <cp:lastModifiedBy>Janet Miller</cp:lastModifiedBy>
  <cp:revision>196</cp:revision>
  <dcterms:created xsi:type="dcterms:W3CDTF">2012-05-18T20:28:46Z</dcterms:created>
  <dcterms:modified xsi:type="dcterms:W3CDTF">2019-09-18T05:52:25Z</dcterms:modified>
</cp:coreProperties>
</file>